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66" r:id="rId5"/>
    <p:sldId id="259" r:id="rId6"/>
    <p:sldId id="267" r:id="rId7"/>
    <p:sldId id="258" r:id="rId8"/>
    <p:sldId id="264" r:id="rId9"/>
    <p:sldId id="260" r:id="rId10"/>
    <p:sldId id="261" r:id="rId11"/>
    <p:sldId id="262" r:id="rId12"/>
    <p:sldId id="270" r:id="rId13"/>
    <p:sldId id="269" r:id="rId14"/>
    <p:sldId id="263" r:id="rId15"/>
    <p:sldId id="271" r:id="rId16"/>
    <p:sldId id="272" r:id="rId17"/>
    <p:sldId id="273" r:id="rId18"/>
    <p:sldId id="268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896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22/10/16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erogrammestudio.com/2013/03/07/pixars-22-rules-of-storytellin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oP3c1h8v2ZQ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mmadarwin.typepad.com/thisitchofwriting/2010/05/help-yourself.html" TargetMode="Externa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Spine &amp; 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Narrative Structure in Writing &amp; Rewriting </a:t>
            </a:r>
          </a:p>
          <a:p>
            <a:endParaRPr lang="en-US" dirty="0"/>
          </a:p>
          <a:p>
            <a:r>
              <a:rPr lang="en-US" dirty="0" smtClean="0"/>
              <a:t>Peggy Riley.  22 October 2016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83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Spine &amp;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Not everyone agrees what a story is: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i="1" dirty="0" smtClean="0"/>
              <a:t>“Plot </a:t>
            </a:r>
            <a:r>
              <a:rPr lang="en-US" i="1" dirty="0"/>
              <a:t>is the route you take</a:t>
            </a:r>
            <a:r>
              <a:rPr lang="en-US" i="1" dirty="0" smtClean="0"/>
              <a:t>; </a:t>
            </a:r>
            <a:r>
              <a:rPr lang="en-US" i="1" dirty="0"/>
              <a:t>story is the journey you make</a:t>
            </a:r>
            <a:r>
              <a:rPr lang="en-US" i="1" dirty="0" smtClean="0"/>
              <a:t>.” </a:t>
            </a:r>
          </a:p>
          <a:p>
            <a:pPr lvl="3"/>
            <a:r>
              <a:rPr lang="en-US" dirty="0" smtClean="0"/>
              <a:t>Paul Ashton, BBC Writers’ Room </a:t>
            </a:r>
            <a:endParaRPr lang="en-GB" dirty="0"/>
          </a:p>
          <a:p>
            <a:pPr lvl="1"/>
            <a:r>
              <a:rPr lang="en-US" i="1" dirty="0" smtClean="0"/>
              <a:t>“Story is the material of a book’s events and characters – what happens.  The narrative is how the story is told.” </a:t>
            </a:r>
          </a:p>
          <a:p>
            <a:pPr lvl="3"/>
            <a:r>
              <a:rPr lang="en-US" dirty="0" smtClean="0"/>
              <a:t>John Mullen:  How Novels Work </a:t>
            </a:r>
          </a:p>
          <a:p>
            <a:pPr marL="457200" lvl="1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61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What do we mean by structure?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2000"/>
              </a:spcBef>
              <a:buNone/>
            </a:pPr>
            <a:r>
              <a:rPr lang="en-US" sz="2600" dirty="0" smtClean="0"/>
              <a:t>Structure </a:t>
            </a:r>
            <a:r>
              <a:rPr lang="en-US" sz="2600" dirty="0"/>
              <a:t>is how you draw the </a:t>
            </a:r>
            <a:r>
              <a:rPr lang="en-US" sz="2600" dirty="0" smtClean="0"/>
              <a:t>map &amp; how </a:t>
            </a:r>
            <a:r>
              <a:rPr lang="en-US" sz="2600" dirty="0"/>
              <a:t>you build the </a:t>
            </a:r>
            <a:r>
              <a:rPr lang="en-US" sz="2600" dirty="0" smtClean="0"/>
              <a:t>road, to get you from plot point to plot point – so that the reader will get to the end of the story. </a:t>
            </a:r>
            <a:r>
              <a:rPr lang="en-US" sz="2600" dirty="0"/>
              <a:t> </a:t>
            </a:r>
            <a:r>
              <a:rPr lang="en-US" sz="2600" dirty="0" smtClean="0"/>
              <a:t>It is the sense of design that convinces.</a:t>
            </a:r>
          </a:p>
          <a:p>
            <a:r>
              <a:rPr lang="en-US" dirty="0" smtClean="0"/>
              <a:t>It </a:t>
            </a:r>
            <a:r>
              <a:rPr lang="en-US" dirty="0"/>
              <a:t>displays how the telling of a story has been arranged by the </a:t>
            </a:r>
            <a:r>
              <a:rPr lang="en-US" dirty="0" smtClean="0"/>
              <a:t>author</a:t>
            </a:r>
            <a:r>
              <a:rPr lang="en-US" dirty="0"/>
              <a:t> </a:t>
            </a:r>
            <a:r>
              <a:rPr lang="en-US" dirty="0" smtClean="0"/>
              <a:t>– particularly when it is complicated.   </a:t>
            </a:r>
            <a:endParaRPr lang="en-US" dirty="0"/>
          </a:p>
          <a:p>
            <a:r>
              <a:rPr lang="en-US" dirty="0" smtClean="0"/>
              <a:t>Structure can show readers </a:t>
            </a:r>
            <a:r>
              <a:rPr lang="en-US" dirty="0"/>
              <a:t>how </a:t>
            </a:r>
            <a:r>
              <a:rPr lang="en-US" dirty="0" smtClean="0"/>
              <a:t>the story will </a:t>
            </a:r>
            <a:r>
              <a:rPr lang="en-US" dirty="0"/>
              <a:t>work on the page. </a:t>
            </a:r>
          </a:p>
          <a:p>
            <a:pPr marL="0" lvl="1" indent="0">
              <a:spcBef>
                <a:spcPts val="2000"/>
              </a:spcBef>
              <a:buNone/>
            </a:pPr>
            <a:endParaRPr lang="en-US" sz="2600" dirty="0" smtClean="0"/>
          </a:p>
          <a:p>
            <a:pPr marL="0" lvl="1" indent="0">
              <a:spcBef>
                <a:spcPts val="2000"/>
              </a:spcBef>
              <a:buNone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044991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as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do we structure work for readers?  </a:t>
            </a:r>
          </a:p>
          <a:p>
            <a:r>
              <a:rPr lang="en-US" dirty="0" smtClean="0"/>
              <a:t>Chapter Headings:  for location in time/space or to name an idea</a:t>
            </a:r>
          </a:p>
          <a:p>
            <a:r>
              <a:rPr lang="en-US" dirty="0" smtClean="0"/>
              <a:t>Devices: </a:t>
            </a:r>
            <a:r>
              <a:rPr lang="en-US" dirty="0"/>
              <a:t>Epistolary </a:t>
            </a:r>
            <a:r>
              <a:rPr lang="en-US" dirty="0" smtClean="0"/>
              <a:t>novels: letters, diaries, news clippings, blogs, emails:  </a:t>
            </a:r>
            <a:r>
              <a:rPr lang="en-US" i="1" dirty="0" smtClean="0"/>
              <a:t>Dracula</a:t>
            </a:r>
            <a:r>
              <a:rPr lang="en-US" dirty="0" smtClean="0"/>
              <a:t>/</a:t>
            </a:r>
            <a:r>
              <a:rPr lang="en-US" i="1" dirty="0" smtClean="0"/>
              <a:t>Possession</a:t>
            </a:r>
            <a:r>
              <a:rPr lang="en-US" dirty="0" smtClean="0"/>
              <a:t>/</a:t>
            </a:r>
            <a:r>
              <a:rPr lang="en-US" i="1" dirty="0" smtClean="0"/>
              <a:t>Bridget Jones Diary/Where’d You Go, Bernadette </a:t>
            </a:r>
          </a:p>
          <a:p>
            <a:r>
              <a:rPr lang="en-US" dirty="0" smtClean="0"/>
              <a:t>Objects/Art</a:t>
            </a:r>
            <a:r>
              <a:rPr lang="en-US" dirty="0"/>
              <a:t>, etc.:  </a:t>
            </a:r>
            <a:r>
              <a:rPr lang="en-US" i="1" dirty="0"/>
              <a:t>Notes From an </a:t>
            </a:r>
            <a:r>
              <a:rPr lang="en-US" i="1" dirty="0" smtClean="0"/>
              <a:t>Exhibition, Station Eleven </a:t>
            </a:r>
            <a:endParaRPr lang="en-US" i="1" dirty="0"/>
          </a:p>
          <a:p>
            <a:r>
              <a:rPr lang="en-US" dirty="0" smtClean="0"/>
              <a:t>Lists/Inset writing/Power Points, etc.: </a:t>
            </a:r>
            <a:r>
              <a:rPr lang="en-US" i="1" dirty="0" smtClean="0"/>
              <a:t>Visit by the Goon Squad</a:t>
            </a:r>
          </a:p>
          <a:p>
            <a:r>
              <a:rPr lang="en-US" dirty="0" smtClean="0"/>
              <a:t>Sections divided by strict chronology:  time/place/season or character: </a:t>
            </a:r>
          </a:p>
          <a:p>
            <a:pPr lvl="1"/>
            <a:r>
              <a:rPr lang="en-US" i="1" dirty="0" smtClean="0"/>
              <a:t>Barbara Kingsolver’s The Poisonwood Bible  </a:t>
            </a:r>
          </a:p>
        </p:txBody>
      </p:sp>
    </p:spTree>
    <p:extLst>
      <p:ext uri="{BB962C8B-B14F-4D97-AF65-F5344CB8AC3E}">
        <p14:creationId xmlns:p14="http://schemas.microsoft.com/office/powerpoint/2010/main" val="305325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&amp; Narrative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1" indent="0">
              <a:spcBef>
                <a:spcPts val="2000"/>
              </a:spcBef>
              <a:buNone/>
            </a:pPr>
            <a:r>
              <a:rPr lang="en-US" sz="2600" dirty="0" smtClean="0"/>
              <a:t>We also structure the narrative – the narrative arc that is the characters’ journey:</a:t>
            </a:r>
          </a:p>
          <a:p>
            <a:pPr marL="0" lvl="1" indent="0">
              <a:spcBef>
                <a:spcPts val="2000"/>
              </a:spcBef>
              <a:buNone/>
            </a:pPr>
            <a:r>
              <a:rPr lang="en-US" sz="2600" dirty="0" smtClean="0"/>
              <a:t>This ”road” we build </a:t>
            </a:r>
            <a:r>
              <a:rPr lang="en-US" sz="2600" dirty="0"/>
              <a:t>is the narrative </a:t>
            </a:r>
            <a:r>
              <a:rPr lang="en-US" sz="2600" dirty="0" smtClean="0"/>
              <a:t>arc.  The </a:t>
            </a:r>
            <a:r>
              <a:rPr lang="en-US" sz="2600" dirty="0"/>
              <a:t>stronger the drive behind the protagonists’ actions – the stronger the narrative drive – what propels them forward also pulls the reader </a:t>
            </a:r>
            <a:r>
              <a:rPr lang="en-US" sz="2600" dirty="0" smtClean="0"/>
              <a:t>along</a:t>
            </a:r>
            <a:r>
              <a:rPr lang="en-US" sz="2600" dirty="0"/>
              <a:t> </a:t>
            </a:r>
            <a:r>
              <a:rPr lang="en-US" sz="2600" dirty="0" smtClean="0"/>
              <a:t>to know – what happens next?    </a:t>
            </a:r>
            <a:endParaRPr lang="en-US" sz="2600" dirty="0"/>
          </a:p>
          <a:p>
            <a:pPr marL="0" lvl="1" indent="0">
              <a:spcBef>
                <a:spcPts val="2000"/>
              </a:spcBef>
              <a:buNone/>
            </a:pPr>
            <a:r>
              <a:rPr lang="en-US" sz="2600" dirty="0" smtClean="0"/>
              <a:t>The best structure is one that takes the best </a:t>
            </a:r>
            <a:r>
              <a:rPr lang="en-US" sz="2600" dirty="0"/>
              <a:t>route to INCREASE the drive.  </a:t>
            </a:r>
          </a:p>
          <a:p>
            <a:pPr marL="0" indent="0">
              <a:buNone/>
            </a:pPr>
            <a:r>
              <a:rPr lang="en-US" dirty="0" smtClean="0"/>
              <a:t>The drive </a:t>
            </a:r>
            <a:r>
              <a:rPr lang="en-US" b="1" dirty="0" smtClean="0"/>
              <a:t>goes forward </a:t>
            </a:r>
            <a:r>
              <a:rPr lang="en-US" dirty="0" smtClean="0"/>
              <a:t>– but the plot and story and structure </a:t>
            </a:r>
            <a:r>
              <a:rPr lang="en-US" b="1" dirty="0" smtClean="0"/>
              <a:t>might not.</a:t>
            </a:r>
          </a:p>
          <a:p>
            <a:pPr marL="0" indent="0">
              <a:buNone/>
            </a:pPr>
            <a:r>
              <a:rPr lang="en-US" dirty="0"/>
              <a:t>Whether we’re writing and rewriting – it is easy to lose our way.  </a:t>
            </a:r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382463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Structure as Design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Linear:  A to B to C:  simple or complicated journey</a:t>
            </a:r>
          </a:p>
          <a:p>
            <a:pPr lvl="1"/>
            <a:r>
              <a:rPr lang="en-US" dirty="0" smtClean="0"/>
              <a:t>How many narratives?  2? 3? A montage?  </a:t>
            </a:r>
          </a:p>
          <a:p>
            <a:pPr lvl="1"/>
            <a:r>
              <a:rPr lang="en-US" dirty="0" smtClean="0"/>
              <a:t>How many points of view/times/locations? </a:t>
            </a:r>
          </a:p>
          <a:p>
            <a:r>
              <a:rPr lang="en-US" dirty="0" smtClean="0"/>
              <a:t>Reverse:  Memento/Time’s Arrow/ </a:t>
            </a:r>
            <a:r>
              <a:rPr lang="en-US" dirty="0" err="1" smtClean="0"/>
              <a:t>Paluanuik’s</a:t>
            </a:r>
            <a:r>
              <a:rPr lang="en-US" dirty="0" smtClean="0"/>
              <a:t> Survivor (pages backward)</a:t>
            </a:r>
          </a:p>
          <a:p>
            <a:r>
              <a:rPr lang="en-US" dirty="0"/>
              <a:t>Circle: </a:t>
            </a:r>
            <a:r>
              <a:rPr lang="en-US" dirty="0" smtClean="0"/>
              <a:t>start at beginning:</a:t>
            </a:r>
          </a:p>
          <a:p>
            <a:pPr lvl="1"/>
            <a:r>
              <a:rPr lang="en-US" dirty="0" smtClean="0"/>
              <a:t>Beginning as end:  The “same” but changed: Hero’s </a:t>
            </a:r>
            <a:r>
              <a:rPr lang="en-US" dirty="0"/>
              <a:t>Journey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Start at end – story as “flashback” to understand what ending “means”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Flashforward</a:t>
            </a:r>
            <a:r>
              <a:rPr lang="en-US" dirty="0" smtClean="0"/>
              <a:t>:  </a:t>
            </a:r>
          </a:p>
          <a:p>
            <a:pPr lvl="1"/>
            <a:r>
              <a:rPr lang="en-US" dirty="0" smtClean="0"/>
              <a:t>Start at point of climax or crisis - jump to beginning (loop) – or fill in backstory (feathers) </a:t>
            </a:r>
          </a:p>
          <a:p>
            <a:r>
              <a:rPr lang="en-US" dirty="0" smtClean="0"/>
              <a:t>Framing/Story within a Story:  </a:t>
            </a:r>
            <a:r>
              <a:rPr lang="en-US" i="1" dirty="0" smtClean="0"/>
              <a:t>Life of Pi/Atonement</a:t>
            </a:r>
          </a:p>
          <a:p>
            <a:r>
              <a:rPr lang="en-US" dirty="0" smtClean="0"/>
              <a:t>“My Structure:  Linear &amp; Reverse, intercut</a:t>
            </a:r>
          </a:p>
        </p:txBody>
      </p:sp>
    </p:spTree>
    <p:extLst>
      <p:ext uri="{BB962C8B-B14F-4D97-AF65-F5344CB8AC3E}">
        <p14:creationId xmlns:p14="http://schemas.microsoft.com/office/powerpoint/2010/main" val="425557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Spine &amp;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</a:t>
            </a:r>
            <a:r>
              <a:rPr lang="is-IS" dirty="0" smtClean="0"/>
              <a:t>…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do you decide what the road map should look like?  And where it should go? </a:t>
            </a:r>
          </a:p>
          <a:p>
            <a:pPr marL="0" indent="0">
              <a:buNone/>
            </a:pPr>
            <a:r>
              <a:rPr lang="en-US" dirty="0" smtClean="0"/>
              <a:t>How do you design a road that will take your characters on this journey – and not collapse halfway along?  </a:t>
            </a:r>
          </a:p>
          <a:p>
            <a:pPr marL="0" indent="0">
              <a:buNone/>
            </a:pPr>
            <a:r>
              <a:rPr lang="en-US" dirty="0" smtClean="0"/>
              <a:t>How do you build it?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25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How much do you have to know in advance? </a:t>
            </a:r>
            <a:endParaRPr lang="en-US" sz="2400" dirty="0"/>
          </a:p>
        </p:txBody>
      </p:sp>
      <p:pic>
        <p:nvPicPr>
          <p:cNvPr id="4" name="Content Placeholder 3" descr="CvMImSdVMAEbWo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71" r="-144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725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What is the spine of the story?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Once upon a time there was ___. Every day, ___. One day ___. Because of that, ___. Because of that, ___. Until finally ___</a:t>
            </a:r>
            <a:r>
              <a:rPr lang="en-US" i="1" dirty="0" smtClean="0"/>
              <a:t>.  And ever since that day _____. </a:t>
            </a:r>
          </a:p>
          <a:p>
            <a:pPr lvl="4"/>
            <a:r>
              <a:rPr lang="en-US" sz="2400" i="1" dirty="0" smtClean="0"/>
              <a:t>Pixar, on Storytelling</a:t>
            </a:r>
          </a:p>
          <a:p>
            <a:pPr lvl="4"/>
            <a:endParaRPr lang="en-US" sz="2400" i="1" dirty="0"/>
          </a:p>
          <a:p>
            <a:pPr marL="1597025" lvl="4" indent="0">
              <a:buNone/>
            </a:pPr>
            <a:r>
              <a:rPr lang="en-US" sz="2400" i="1" dirty="0" smtClean="0"/>
              <a:t>Rule 4 of Emma Coats:  </a:t>
            </a:r>
            <a:r>
              <a:rPr lang="en-US" sz="2400" i="1" dirty="0" err="1" smtClean="0"/>
              <a:t>Pixars</a:t>
            </a:r>
            <a:r>
              <a:rPr lang="en-US" sz="2400" i="1" dirty="0" smtClean="0"/>
              <a:t>’ 22 Rules </a:t>
            </a:r>
            <a:r>
              <a:rPr lang="en-US" sz="2400" i="1" dirty="0"/>
              <a:t>of Storytelling:  </a:t>
            </a:r>
            <a:r>
              <a:rPr lang="en-US" sz="2400" i="1" dirty="0">
                <a:hlinkClick r:id="rId2"/>
              </a:rPr>
              <a:t>http://www.aerogrammestudio.com/2013/03/07/pixars-22-rules-of-storytelling</a:t>
            </a:r>
            <a:r>
              <a:rPr lang="en-US" sz="2400" i="1" dirty="0" smtClean="0">
                <a:hlinkClick r:id="rId2"/>
              </a:rPr>
              <a:t>/</a:t>
            </a:r>
            <a:r>
              <a:rPr lang="en-US" sz="2400" i="1" dirty="0" smtClean="0"/>
              <a:t>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2809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Gustav Freytag:  Freytag’s Pyramid, 1863</a:t>
            </a:r>
            <a:endParaRPr lang="en-US" sz="2400" dirty="0"/>
          </a:p>
        </p:txBody>
      </p:sp>
      <p:pic>
        <p:nvPicPr>
          <p:cNvPr id="4" name="Content Placeholder 3" descr="800px-Freytags_pyramid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0" b="83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2150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 update</a:t>
            </a:r>
            <a:endParaRPr lang="en-US" sz="2400" dirty="0"/>
          </a:p>
        </p:txBody>
      </p:sp>
      <p:pic>
        <p:nvPicPr>
          <p:cNvPr id="4" name="Content Placeholder 3" descr="Dramatic_Arc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6" b="139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5602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incess-april-monomyth-2013-04-28-the-hero_s-journe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17" r="-176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7073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“The Hero’s Journey”</a:t>
            </a:r>
            <a:endParaRPr lang="en-US" sz="2400" dirty="0"/>
          </a:p>
        </p:txBody>
      </p:sp>
      <p:pic>
        <p:nvPicPr>
          <p:cNvPr id="6" name="Content Placeholder 5" descr="vogler-plot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61" r="-40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8597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Spine &amp; 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Story theories help us to understand: </a:t>
            </a:r>
          </a:p>
          <a:p>
            <a:r>
              <a:rPr lang="en-US" dirty="0" smtClean="0"/>
              <a:t> </a:t>
            </a:r>
            <a:r>
              <a:rPr lang="en-US" dirty="0"/>
              <a:t>H</a:t>
            </a:r>
            <a:r>
              <a:rPr lang="en-US" dirty="0" smtClean="0"/>
              <a:t>ow characters in action make plot. </a:t>
            </a:r>
          </a:p>
          <a:p>
            <a:r>
              <a:rPr lang="en-US" dirty="0" smtClean="0"/>
              <a:t>How characters </a:t>
            </a:r>
            <a:r>
              <a:rPr lang="en-US" dirty="0"/>
              <a:t>who choose, take risks, </a:t>
            </a:r>
            <a:r>
              <a:rPr lang="en-US" dirty="0" smtClean="0"/>
              <a:t>&amp; fail – change.  In changing, they develop – for “good” or “bad”.  How they change gives each a character arc.  </a:t>
            </a:r>
          </a:p>
          <a:p>
            <a:r>
              <a:rPr lang="en-US" dirty="0" smtClean="0"/>
              <a:t>Their arcs will not match.  Their arcs might not match the narrative arc.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6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Kurt Vonnegut &amp; the shapes of stories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oP3c1h8v2ZQ</a:t>
            </a:r>
            <a:r>
              <a:rPr lang="en-US" dirty="0" smtClean="0"/>
              <a:t> </a:t>
            </a:r>
          </a:p>
          <a:p>
            <a:r>
              <a:rPr lang="en-US" dirty="0" smtClean="0"/>
              <a:t>How do we draw the “shape of the story” of: </a:t>
            </a:r>
          </a:p>
          <a:p>
            <a:r>
              <a:rPr lang="en-US" dirty="0" smtClean="0"/>
              <a:t>“Man in a hole” </a:t>
            </a:r>
          </a:p>
          <a:p>
            <a:r>
              <a:rPr lang="en-US" dirty="0" smtClean="0"/>
              <a:t>“Boy Meets Girl” </a:t>
            </a:r>
          </a:p>
          <a:p>
            <a:r>
              <a:rPr lang="en-US" dirty="0" smtClean="0"/>
              <a:t>“Cinderella” </a:t>
            </a:r>
          </a:p>
        </p:txBody>
      </p:sp>
    </p:spTree>
    <p:extLst>
      <p:ext uri="{BB962C8B-B14F-4D97-AF65-F5344CB8AC3E}">
        <p14:creationId xmlns:p14="http://schemas.microsoft.com/office/powerpoint/2010/main" val="1368801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Spine &amp; Story in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draw a story: </a:t>
            </a:r>
          </a:p>
          <a:p>
            <a:pPr lvl="1"/>
            <a:r>
              <a:rPr lang="en-US" dirty="0" smtClean="0"/>
              <a:t>Little Red Riding Hood as we know it </a:t>
            </a:r>
          </a:p>
          <a:p>
            <a:r>
              <a:rPr lang="en-US" dirty="0" smtClean="0"/>
              <a:t>How can we change the shape of the story to: </a:t>
            </a:r>
          </a:p>
          <a:p>
            <a:pPr lvl="1"/>
            <a:r>
              <a:rPr lang="en-US" dirty="0" smtClean="0"/>
              <a:t>Increase narrative drive?  </a:t>
            </a:r>
          </a:p>
          <a:p>
            <a:r>
              <a:rPr lang="en-US" dirty="0" smtClean="0"/>
              <a:t>How else could it be told?  </a:t>
            </a:r>
          </a:p>
          <a:p>
            <a:pPr lvl="1"/>
            <a:r>
              <a:rPr lang="en-US" dirty="0" smtClean="0"/>
              <a:t>How does it change the story? </a:t>
            </a:r>
          </a:p>
          <a:p>
            <a:r>
              <a:rPr lang="en-US" dirty="0" smtClean="0"/>
              <a:t>What other points of view are there?  </a:t>
            </a:r>
          </a:p>
          <a:p>
            <a:pPr lvl="1"/>
            <a:r>
              <a:rPr lang="en-US" dirty="0" smtClean="0"/>
              <a:t>How do the points of view work together?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48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Spine &amp; Story in Rewriting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keep track of what we’re writing?  </a:t>
            </a:r>
          </a:p>
          <a:p>
            <a:r>
              <a:rPr lang="en-US" dirty="0" smtClean="0"/>
              <a:t>Find a system that helps you to see the structure:  </a:t>
            </a:r>
          </a:p>
          <a:p>
            <a:r>
              <a:rPr lang="en-US" dirty="0" smtClean="0"/>
              <a:t>Both design &amp; narrative arc</a:t>
            </a:r>
          </a:p>
          <a:p>
            <a:r>
              <a:rPr lang="en-US" dirty="0" smtClean="0"/>
              <a:t>Tools to keep track: </a:t>
            </a:r>
          </a:p>
          <a:p>
            <a:pPr lvl="1"/>
            <a:r>
              <a:rPr lang="en-US" dirty="0" smtClean="0"/>
              <a:t>Diagrams, maps for Spine, Characters, Structure etc.</a:t>
            </a:r>
          </a:p>
          <a:p>
            <a:pPr lvl="1"/>
            <a:r>
              <a:rPr lang="en-US" dirty="0" smtClean="0"/>
              <a:t>Index cards/Post-its</a:t>
            </a:r>
          </a:p>
          <a:p>
            <a:pPr lvl="1"/>
            <a:r>
              <a:rPr lang="en-US" dirty="0" smtClean="0"/>
              <a:t>Scrivener/Ulysses </a:t>
            </a:r>
          </a:p>
          <a:p>
            <a:pPr lvl="1"/>
            <a:r>
              <a:rPr lang="en-US" dirty="0" smtClean="0"/>
              <a:t>Excel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42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Emma Darwin: This Itch of Writing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Tool Kit:  Novel Grid Plan – Excel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://emmadarwin.typepad.com/thisitchofwriting/2010/05/help-</a:t>
            </a:r>
            <a:r>
              <a:rPr lang="en-US" dirty="0" smtClean="0">
                <a:hlinkClick r:id="rId2"/>
              </a:rPr>
              <a:t>yourself.html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Screen Shot 2016-10-22 at 13.53.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13" y="3218277"/>
            <a:ext cx="6807145" cy="31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42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Rewriting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kind of feedback are you getting?  And what do you do about it?   </a:t>
            </a:r>
          </a:p>
          <a:p>
            <a:r>
              <a:rPr lang="en-US" dirty="0" smtClean="0"/>
              <a:t>Story is unclear?  Too complicated? </a:t>
            </a:r>
          </a:p>
          <a:p>
            <a:pPr lvl="1"/>
            <a:r>
              <a:rPr lang="en-US" dirty="0" smtClean="0"/>
              <a:t>Is the shape of your story right? </a:t>
            </a:r>
          </a:p>
          <a:p>
            <a:r>
              <a:rPr lang="en-US" dirty="0" smtClean="0"/>
              <a:t>Not enough tension/not enough narrative drive? </a:t>
            </a:r>
          </a:p>
          <a:p>
            <a:pPr lvl="1"/>
            <a:r>
              <a:rPr lang="en-US" dirty="0" smtClean="0"/>
              <a:t>Change where you start on your spine?</a:t>
            </a:r>
          </a:p>
          <a:p>
            <a:r>
              <a:rPr lang="en-US" dirty="0" smtClean="0"/>
              <a:t>Saggy middle?  More tempo/pace needed?  </a:t>
            </a:r>
          </a:p>
          <a:p>
            <a:pPr lvl="1"/>
            <a:r>
              <a:rPr lang="en-US" dirty="0" smtClean="0"/>
              <a:t>Add more highs and lows to spine &amp; arc</a:t>
            </a:r>
          </a:p>
          <a:p>
            <a:r>
              <a:rPr lang="en-US" dirty="0" smtClean="0"/>
              <a:t>Too much/too little plot/change/cause &amp; effect?</a:t>
            </a:r>
          </a:p>
          <a:p>
            <a:pPr lvl="1"/>
            <a:r>
              <a:rPr lang="en-US" dirty="0" smtClean="0"/>
              <a:t>Are scenes more “and then” or “</a:t>
            </a:r>
            <a:r>
              <a:rPr lang="en-US" smtClean="0"/>
              <a:t>but then”?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57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r>
              <a:rPr lang="is-IS" smtClean="0"/>
              <a:t>… </a:t>
            </a:r>
            <a:endParaRPr lang="en-US"/>
          </a:p>
        </p:txBody>
      </p:sp>
      <p:pic>
        <p:nvPicPr>
          <p:cNvPr id="4" name="Content Placeholder 3" descr="CvYQFI5XEAE-zQ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0" b="222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17515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420</TotalTime>
  <Words>1030</Words>
  <Application>Microsoft Macintosh PowerPoint</Application>
  <PresentationFormat>On-screen Show (4:3)</PresentationFormat>
  <Paragraphs>101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Inkwell</vt:lpstr>
      <vt:lpstr>Spine &amp; Story</vt:lpstr>
      <vt:lpstr>Spine &amp; Story</vt:lpstr>
      <vt:lpstr>What do we mean by structure?</vt:lpstr>
      <vt:lpstr>Structure as Design</vt:lpstr>
      <vt:lpstr>Structure &amp; Narrative</vt:lpstr>
      <vt:lpstr>Structure as Design </vt:lpstr>
      <vt:lpstr>Spine &amp; Story</vt:lpstr>
      <vt:lpstr>How much do you have to know in advance? </vt:lpstr>
      <vt:lpstr>What is the spine of the story?</vt:lpstr>
      <vt:lpstr>Gustav Freytag:  Freytag’s Pyramid, 1863</vt:lpstr>
      <vt:lpstr>An update</vt:lpstr>
      <vt:lpstr>PowerPoint Presentation</vt:lpstr>
      <vt:lpstr>“The Hero’s Journey”</vt:lpstr>
      <vt:lpstr>Spine &amp; Story </vt:lpstr>
      <vt:lpstr>Kurt Vonnegut &amp; the shapes of stories </vt:lpstr>
      <vt:lpstr>Spine &amp; Story in writing</vt:lpstr>
      <vt:lpstr>Spine &amp; Story in Rewriting </vt:lpstr>
      <vt:lpstr>Emma Darwin: This Itch of Writing </vt:lpstr>
      <vt:lpstr>Rewriting </vt:lpstr>
      <vt:lpstr>Remember…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Structure:  Spine &amp; Story</dc:title>
  <dc:creator>Peggy Riley</dc:creator>
  <cp:lastModifiedBy>Peggy Riley</cp:lastModifiedBy>
  <cp:revision>24</cp:revision>
  <dcterms:created xsi:type="dcterms:W3CDTF">2016-10-19T03:54:10Z</dcterms:created>
  <dcterms:modified xsi:type="dcterms:W3CDTF">2016-10-22T18:49:09Z</dcterms:modified>
</cp:coreProperties>
</file>